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 Hanzlík" initials="JH" lastIdx="11" clrIdx="0">
    <p:extLst>
      <p:ext uri="{19B8F6BF-5375-455C-9EA6-DF929625EA0E}">
        <p15:presenceInfo xmlns:p15="http://schemas.microsoft.com/office/powerpoint/2012/main" userId="S-1-5-21-854245398-1214440339-1417001333-1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&amp;esrc=s&amp;source=images&amp;cd=&amp;cad=rja&amp;uact=8&amp;ved=2ahUKEwjjm4vEpp3eAhXC1iwKHTTjBVMQjRx6BAgBEAU&amp;url=http://www.harrachov.cz/clanky-detail.asp?NewsID=637&amp;psig=AOvVaw1qcM4EqVoQIQaPm1484U8-&amp;ust=1540409313779000" TargetMode="External"/><Relationship Id="rId13" Type="http://schemas.openxmlformats.org/officeDocument/2006/relationships/hyperlink" Target="http://www.google.cz/url?sa=i&amp;rct=j&amp;q=&amp;esrc=s&amp;source=images&amp;cd=&amp;cad=rja&amp;uact=8&amp;ved=2ahUKEwjM5ePlpZ3eAhUF2SwKHQQKB6UQjRx6BAgBEAQ&amp;url=http://www.k-report.net/diskuse/archiv2009/2484/451_091213-179046.pdf&amp;psig=AOvVaw3f_R2enHvohXQQljRLgPs3&amp;ust=1540409082528005" TargetMode="External"/><Relationship Id="rId3" Type="http://schemas.openxmlformats.org/officeDocument/2006/relationships/hyperlink" Target="https://www.google.cz/url?sa=i&amp;rct=j&amp;q=&amp;esrc=s&amp;source=images&amp;cd=&amp;cad=rja&amp;uact=8&amp;ved=2ahUKEwiT59iepZ3eAhUGCywKHXVCDgAQjRx6BAgBEAU&amp;url=https://jicinsky.denik.cz/galerie/foto.html?mm=csad_semily_logo&amp;psig=AOvVaw3f_R2enHvohXQQljRLgPs3&amp;ust=1540409082528005" TargetMode="External"/><Relationship Id="rId7" Type="http://schemas.microsoft.com/office/2007/relationships/hdphoto" Target="../media/hdphoto1.wdp"/><Relationship Id="rId12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://www.google.cz/url?sa=i&amp;rct=j&amp;q=&amp;esrc=s&amp;source=images&amp;cd=&amp;cad=rja&amp;uact=8&amp;ved=2ahUKEwiIku_ap53eAhVIlCwKHSr7BXMQjRx6BAgBEAU&amp;url=http://csad-sc.cz/obrazky/?C=M;O=A&amp;psig=AOvVaw1DCGiu76DJ74vWmGSmIOoE&amp;ust=1540409736848384" TargetMode="External"/><Relationship Id="rId5" Type="http://schemas.openxmlformats.org/officeDocument/2006/relationships/hyperlink" Target="http://www.google.cz/url?sa=i&amp;rct=j&amp;q=&amp;esrc=s&amp;source=images&amp;cd=&amp;cad=rja&amp;uact=8&amp;ved=2ahUKEwibuYmUpp3eAhXCCCwKHVydAuAQjRx6BAgBEAU&amp;url=http://www.nasejablonecko.cz/jablonecko-aktualne/csad-jablonec-konci-od-nedele-ho-nahradi-busline/?aktualitaId=1531&amp;psig=AOvVaw1qcM4EqVoQIQaPm1484U8-&amp;ust=1540409313779000" TargetMode="External"/><Relationship Id="rId10" Type="http://schemas.microsoft.com/office/2007/relationships/hdphoto" Target="../media/hdphoto2.wdp"/><Relationship Id="rId4" Type="http://schemas.openxmlformats.org/officeDocument/2006/relationships/image" Target="../media/image2.jpeg"/><Relationship Id="rId9" Type="http://schemas.openxmlformats.org/officeDocument/2006/relationships/image" Target="../media/image4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2D239-A052-4AE2-98B8-53DC05457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25" y="3794920"/>
            <a:ext cx="8608178" cy="897959"/>
          </a:xfrm>
        </p:spPr>
        <p:txBody>
          <a:bodyPr/>
          <a:lstStyle/>
          <a:p>
            <a:r>
              <a:rPr lang="cs-CZ" dirty="0"/>
              <a:t>SKUPINA BUSLINE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B6D632-AE3F-421A-8C20-0D0350493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476" y="4692879"/>
            <a:ext cx="7766936" cy="1096899"/>
          </a:xfrm>
        </p:spPr>
        <p:txBody>
          <a:bodyPr/>
          <a:lstStyle/>
          <a:p>
            <a:r>
              <a:rPr lang="cs-CZ" dirty="0"/>
              <a:t>ČERVEN 2023</a:t>
            </a:r>
          </a:p>
          <a:p>
            <a:r>
              <a:rPr lang="cs-CZ" dirty="0"/>
              <a:t>Ing. Ondřej Polák – dopravní ředitel skupiny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146756A-D6F9-49C8-9B0D-2763A7602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86" y="1268995"/>
            <a:ext cx="8424726" cy="179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1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50967-9CAD-447E-8047-C09CEBC5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23" y="537611"/>
            <a:ext cx="8842448" cy="100167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BusLine = ČSAD Semily + ČSAD Jablonec n. N.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A11B54E-D50C-4AB7-A529-83BD8C3A2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062" y="5627993"/>
            <a:ext cx="3708681" cy="788974"/>
          </a:xfrm>
          <a:prstGeom prst="rect">
            <a:avLst/>
          </a:prstGeom>
        </p:spPr>
      </p:pic>
      <p:pic>
        <p:nvPicPr>
          <p:cNvPr id="18" name="Picture 6" descr="Výsledek obrázku pro čsad semily">
            <a:hlinkClick r:id="rId3"/>
            <a:extLst>
              <a:ext uri="{FF2B5EF4-FFF2-40B4-BE49-F238E27FC236}">
                <a16:creationId xmlns:a16="http://schemas.microsoft.com/office/drawing/2014/main" id="{A4680997-16E8-1C22-7FAB-6EE3D5B08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268" y="3347583"/>
            <a:ext cx="2471639" cy="1852608"/>
          </a:xfrm>
          <a:prstGeom prst="rect">
            <a:avLst/>
          </a:prstGeom>
          <a:noFill/>
        </p:spPr>
      </p:pic>
      <p:pic>
        <p:nvPicPr>
          <p:cNvPr id="19" name="Picture 12" descr="Výsledek obrázku pro čsad jablonec nad nisou">
            <a:hlinkClick r:id="rId5"/>
            <a:extLst>
              <a:ext uri="{FF2B5EF4-FFF2-40B4-BE49-F238E27FC236}">
                <a16:creationId xmlns:a16="http://schemas.microsoft.com/office/drawing/2014/main" id="{5FFA71A9-CF03-5886-074B-E7FB8911E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163797" y="3206523"/>
            <a:ext cx="2731765" cy="2048824"/>
          </a:xfrm>
          <a:prstGeom prst="rect">
            <a:avLst/>
          </a:prstGeom>
          <a:noFill/>
        </p:spPr>
      </p:pic>
      <p:pic>
        <p:nvPicPr>
          <p:cNvPr id="20" name="Picture 14" descr="Související obrázek">
            <a:hlinkClick r:id="rId8"/>
            <a:extLst>
              <a:ext uri="{FF2B5EF4-FFF2-40B4-BE49-F238E27FC236}">
                <a16:creationId xmlns:a16="http://schemas.microsoft.com/office/drawing/2014/main" id="{822931FF-83C9-AF40-F916-E29736EB4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110848" y="3429000"/>
            <a:ext cx="3862269" cy="1781305"/>
          </a:xfrm>
          <a:prstGeom prst="rect">
            <a:avLst/>
          </a:prstGeom>
          <a:noFill/>
        </p:spPr>
      </p:pic>
      <p:pic>
        <p:nvPicPr>
          <p:cNvPr id="21" name="Picture 16" descr="Související obrázek">
            <a:hlinkClick r:id="rId11"/>
            <a:extLst>
              <a:ext uri="{FF2B5EF4-FFF2-40B4-BE49-F238E27FC236}">
                <a16:creationId xmlns:a16="http://schemas.microsoft.com/office/drawing/2014/main" id="{3D4243AB-E498-ACEA-6BDE-F9946D98F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/>
          <a:srcRect t="19508"/>
          <a:stretch>
            <a:fillRect/>
          </a:stretch>
        </p:blipFill>
        <p:spPr bwMode="auto">
          <a:xfrm>
            <a:off x="417023" y="1539281"/>
            <a:ext cx="4181214" cy="1234037"/>
          </a:xfrm>
          <a:prstGeom prst="rect">
            <a:avLst/>
          </a:prstGeom>
          <a:noFill/>
        </p:spPr>
      </p:pic>
      <p:pic>
        <p:nvPicPr>
          <p:cNvPr id="22" name="Picture 10" descr="Výsledek obrázku pro čsad semily">
            <a:hlinkClick r:id="rId13"/>
            <a:extLst>
              <a:ext uri="{FF2B5EF4-FFF2-40B4-BE49-F238E27FC236}">
                <a16:creationId xmlns:a16="http://schemas.microsoft.com/office/drawing/2014/main" id="{FA857785-392D-F5E4-555D-F88DBCE06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15403" y="1618321"/>
            <a:ext cx="5472214" cy="1154997"/>
          </a:xfrm>
          <a:prstGeom prst="rect">
            <a:avLst/>
          </a:prstGeom>
          <a:noFill/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86F3C7BB-0179-CC4C-F08E-FFB927C987BD}"/>
              </a:ext>
            </a:extLst>
          </p:cNvPr>
          <p:cNvSpPr txBox="1">
            <a:spLocks/>
          </p:cNvSpPr>
          <p:nvPr/>
        </p:nvSpPr>
        <p:spPr>
          <a:xfrm>
            <a:off x="2132285" y="2497662"/>
            <a:ext cx="1351269" cy="6360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/>
              <a:t>1949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96BE19E-AD5B-B030-EDA4-87EDFDD78383}"/>
              </a:ext>
            </a:extLst>
          </p:cNvPr>
          <p:cNvSpPr txBox="1">
            <a:spLocks/>
          </p:cNvSpPr>
          <p:nvPr/>
        </p:nvSpPr>
        <p:spPr>
          <a:xfrm>
            <a:off x="8544293" y="1662461"/>
            <a:ext cx="1351269" cy="6360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/>
              <a:t>1997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B38AE060-1B24-9230-FB4A-5F01C9C11001}"/>
              </a:ext>
            </a:extLst>
          </p:cNvPr>
          <p:cNvSpPr txBox="1">
            <a:spLocks/>
          </p:cNvSpPr>
          <p:nvPr/>
        </p:nvSpPr>
        <p:spPr>
          <a:xfrm>
            <a:off x="467243" y="4882181"/>
            <a:ext cx="1351269" cy="6360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/>
              <a:t>2000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E4B6563-E101-3507-8B0E-381DDE88D104}"/>
              </a:ext>
            </a:extLst>
          </p:cNvPr>
          <p:cNvSpPr txBox="1">
            <a:spLocks/>
          </p:cNvSpPr>
          <p:nvPr/>
        </p:nvSpPr>
        <p:spPr>
          <a:xfrm>
            <a:off x="7854044" y="5239679"/>
            <a:ext cx="1351269" cy="6360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/>
              <a:t>2010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26549CDA-C90B-4A5B-B617-9B7C4A3DBF73}"/>
              </a:ext>
            </a:extLst>
          </p:cNvPr>
          <p:cNvSpPr txBox="1">
            <a:spLocks/>
          </p:cNvSpPr>
          <p:nvPr/>
        </p:nvSpPr>
        <p:spPr>
          <a:xfrm>
            <a:off x="5299737" y="3215789"/>
            <a:ext cx="1351269" cy="6360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/>
              <a:t>1992</a:t>
            </a:r>
          </a:p>
        </p:txBody>
      </p:sp>
    </p:spTree>
    <p:extLst>
      <p:ext uri="{BB962C8B-B14F-4D97-AF65-F5344CB8AC3E}">
        <p14:creationId xmlns:p14="http://schemas.microsoft.com/office/powerpoint/2010/main" val="341242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50967-9CAD-447E-8047-C09CEBC5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82245"/>
            <a:ext cx="6895319" cy="668784"/>
          </a:xfrm>
        </p:spPr>
        <p:txBody>
          <a:bodyPr>
            <a:normAutofit/>
          </a:bodyPr>
          <a:lstStyle/>
          <a:p>
            <a:r>
              <a:rPr lang="cs-CZ" b="1" dirty="0"/>
              <a:t>Dopravci skupiny BusLine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DE53C2-6C26-4CAB-B21C-5B249EE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41" y="1405348"/>
            <a:ext cx="9093895" cy="4523281"/>
          </a:xfrm>
        </p:spPr>
        <p:txBody>
          <a:bodyPr>
            <a:normAutofit/>
          </a:bodyPr>
          <a:lstStyle/>
          <a:p>
            <a:r>
              <a:rPr lang="cs-CZ" sz="2800" b="1" dirty="0"/>
              <a:t>BusLine LK – 145 busů v Libereckém kraji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BusLine KHK – 98 busů v Královéhradeckém kraji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BusLine MAD Česká Lípa – 25 městských busů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BusLine Pardubicko – 105 busů v Pardubickém kraji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BusLine jižní Čechy – 56 busů na Táborsku</a:t>
            </a:r>
          </a:p>
          <a:p>
            <a:r>
              <a:rPr lang="cs-CZ" sz="2800" b="1" dirty="0" err="1">
                <a:solidFill>
                  <a:schemeClr val="tx1"/>
                </a:solidFill>
              </a:rPr>
              <a:t>Northbus</a:t>
            </a:r>
            <a:r>
              <a:rPr lang="cs-CZ" sz="2800" b="1" dirty="0">
                <a:solidFill>
                  <a:schemeClr val="tx1"/>
                </a:solidFill>
              </a:rPr>
              <a:t> – 31 busů pro výluky a zájezdy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+ servisní společnosti 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3A05DBC-E9D5-4321-D317-3BC1C2615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062" y="5627993"/>
            <a:ext cx="3708681" cy="7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9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še, co potřebujete vědět o IREDO | Leo Express™">
            <a:extLst>
              <a:ext uri="{FF2B5EF4-FFF2-40B4-BE49-F238E27FC236}">
                <a16:creationId xmlns:a16="http://schemas.microsoft.com/office/drawing/2014/main" id="{D07469F3-AF62-26CD-2427-3CED443C0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58" y="901875"/>
            <a:ext cx="4698695" cy="273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850967-9CAD-447E-8047-C09CEBC5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55" y="567618"/>
            <a:ext cx="8895498" cy="732995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Core</a:t>
            </a:r>
            <a:r>
              <a:rPr lang="cs-CZ" b="1" dirty="0"/>
              <a:t> business = Základní dopravní obslužnost</a:t>
            </a:r>
          </a:p>
        </p:txBody>
      </p:sp>
      <p:pic>
        <p:nvPicPr>
          <p:cNvPr id="1026" name="Picture 2" descr="Loga">
            <a:extLst>
              <a:ext uri="{FF2B5EF4-FFF2-40B4-BE49-F238E27FC236}">
                <a16:creationId xmlns:a16="http://schemas.microsoft.com/office/drawing/2014/main" id="{ECADC80B-6596-E205-5D24-853EB7D6C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96" y="1449524"/>
            <a:ext cx="33718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 systému | Pražská integrovaná doprava">
            <a:extLst>
              <a:ext uri="{FF2B5EF4-FFF2-40B4-BE49-F238E27FC236}">
                <a16:creationId xmlns:a16="http://schemas.microsoft.com/office/drawing/2014/main" id="{1F01BBDA-1EB3-8302-8831-11C8B7430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79" y="2996668"/>
            <a:ext cx="5267454" cy="184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tegrovaný dopravní systém jihočeského kraje">
            <a:extLst>
              <a:ext uri="{FF2B5EF4-FFF2-40B4-BE49-F238E27FC236}">
                <a16:creationId xmlns:a16="http://schemas.microsoft.com/office/drawing/2014/main" id="{EDDB1409-2FF7-F5B5-C0C5-03DB7ACAB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12" y="3349723"/>
            <a:ext cx="3687218" cy="184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C78C5B1-E6BC-E63B-E4B2-FB96DF37FB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4538" y="5776232"/>
            <a:ext cx="3708681" cy="7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7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50967-9CAD-447E-8047-C09CEBC5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23" y="482245"/>
            <a:ext cx="7429681" cy="79541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Klíčové strategické záměry BusLine</a:t>
            </a: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DF39118F-4BB2-DC7A-5542-996A88061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885" y="1277655"/>
            <a:ext cx="9093895" cy="4523281"/>
          </a:xfrm>
        </p:spPr>
        <p:txBody>
          <a:bodyPr>
            <a:normAutofit/>
          </a:bodyPr>
          <a:lstStyle/>
          <a:p>
            <a:r>
              <a:rPr lang="cs-CZ" sz="2800" b="1" dirty="0"/>
              <a:t>Nejvyšší standard služeb s minimálními náklady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Zeštíhlení týmu nedopravního personálu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Orientace na domácí dodavatele vozidel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Optimalizace vozidel na potřeby standardů IDS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Efektivní skloubení osvědčených prvků ekonomiky, ekologie i sociálního smíru se zaměstnanci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Monitoring a pečlivé nacenění otevřených tržních příležitostí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1AC8B23C-B498-2415-3D37-497773B19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062" y="5627993"/>
            <a:ext cx="3708681" cy="7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0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7E59C676-C43C-43D1-9631-8448E8CB5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629" y="5498926"/>
            <a:ext cx="4845300" cy="1030775"/>
          </a:xfrm>
          <a:prstGeom prst="rect">
            <a:avLst/>
          </a:prstGeom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DF404849-7A2C-2E2F-A957-AE9A621F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50" y="482243"/>
            <a:ext cx="7129058" cy="12588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I Vás rádi přivítáme na palubě našich autobusů…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D1F4AF7-6300-97FE-54EB-987AD34CB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24" y="2261166"/>
            <a:ext cx="8797138" cy="271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1486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</TotalTime>
  <Words>141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SKUPINA BUSLINE</vt:lpstr>
      <vt:lpstr>BusLine = ČSAD Semily + ČSAD Jablonec n. N.</vt:lpstr>
      <vt:lpstr>Dopravci skupiny BusLine</vt:lpstr>
      <vt:lpstr>Core business = Základní dopravní obslužnost</vt:lpstr>
      <vt:lpstr>Klíčové strategické záměry BusLine</vt:lpstr>
      <vt:lpstr>I Vás rádi přivítáme na palubě našich autobusů…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KAPITOLA I. - VYÚČTOVÁNÍ</dc:title>
  <dc:creator>Ondřej Polák</dc:creator>
  <cp:lastModifiedBy>Ondřej Polák</cp:lastModifiedBy>
  <cp:revision>27</cp:revision>
  <dcterms:created xsi:type="dcterms:W3CDTF">2022-04-16T03:05:01Z</dcterms:created>
  <dcterms:modified xsi:type="dcterms:W3CDTF">2023-06-07T16:43:22Z</dcterms:modified>
</cp:coreProperties>
</file>